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y="5143500" cx="9144000"/>
  <p:notesSz cx="6858000" cy="9144000"/>
  <p:embeddedFontLst>
    <p:embeddedFont>
      <p:font typeface="Poppins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Poppins Light"/>
      <p:regular r:id="rId59"/>
      <p:bold r:id="rId60"/>
      <p:italic r:id="rId61"/>
      <p:boldItalic r:id="rId62"/>
    </p:embeddedFont>
    <p:embeddedFont>
      <p:font typeface="Poppins ExtraLight"/>
      <p:regular r:id="rId63"/>
      <p:bold r:id="rId64"/>
      <p:italic r:id="rId65"/>
      <p:boldItalic r:id="rId66"/>
    </p:embeddedFont>
    <p:embeddedFont>
      <p:font typeface="Poppins ExtraBold"/>
      <p:bold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13">
          <p15:clr>
            <a:srgbClr val="A4A3A4"/>
          </p15:clr>
        </p15:guide>
        <p15:guide id="2" pos="227">
          <p15:clr>
            <a:srgbClr val="A4A3A4"/>
          </p15:clr>
        </p15:guide>
        <p15:guide id="3" orient="horz" pos="227">
          <p15:clr>
            <a:srgbClr val="9AA0A6"/>
          </p15:clr>
        </p15:guide>
        <p15:guide id="4" pos="553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40794D-198A-4091-8B91-E66876ECEE81}">
  <a:tblStyle styleId="{0B40794D-198A-4091-8B91-E66876ECEE8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13" orient="horz"/>
        <p:guide pos="227"/>
        <p:guide pos="227" orient="horz"/>
        <p:guide pos="553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oppinsLight-boldItalic.fntdata"/><Relationship Id="rId61" Type="http://schemas.openxmlformats.org/officeDocument/2006/relationships/font" Target="fonts/PoppinsLight-italic.fntdata"/><Relationship Id="rId20" Type="http://schemas.openxmlformats.org/officeDocument/2006/relationships/slide" Target="slides/slide13.xml"/><Relationship Id="rId64" Type="http://schemas.openxmlformats.org/officeDocument/2006/relationships/font" Target="fonts/PoppinsExtraLight-bold.fntdata"/><Relationship Id="rId63" Type="http://schemas.openxmlformats.org/officeDocument/2006/relationships/font" Target="fonts/PoppinsExtraLight-regular.fntdata"/><Relationship Id="rId22" Type="http://schemas.openxmlformats.org/officeDocument/2006/relationships/slide" Target="slides/slide15.xml"/><Relationship Id="rId66" Type="http://schemas.openxmlformats.org/officeDocument/2006/relationships/font" Target="fonts/PoppinsExtraLight-boldItalic.fntdata"/><Relationship Id="rId21" Type="http://schemas.openxmlformats.org/officeDocument/2006/relationships/slide" Target="slides/slide14.xml"/><Relationship Id="rId65" Type="http://schemas.openxmlformats.org/officeDocument/2006/relationships/font" Target="fonts/PoppinsExtraLight-italic.fntdata"/><Relationship Id="rId24" Type="http://schemas.openxmlformats.org/officeDocument/2006/relationships/slide" Target="slides/slide17.xml"/><Relationship Id="rId68" Type="http://schemas.openxmlformats.org/officeDocument/2006/relationships/font" Target="fonts/PoppinsExtraBold-boldItalic.fntdata"/><Relationship Id="rId23" Type="http://schemas.openxmlformats.org/officeDocument/2006/relationships/slide" Target="slides/slide16.xml"/><Relationship Id="rId67" Type="http://schemas.openxmlformats.org/officeDocument/2006/relationships/font" Target="fonts/PoppinsExtraBold-bold.fntdata"/><Relationship Id="rId60" Type="http://schemas.openxmlformats.org/officeDocument/2006/relationships/font" Target="fonts/PoppinsLight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-regular.fntdata"/><Relationship Id="rId50" Type="http://schemas.openxmlformats.org/officeDocument/2006/relationships/slide" Target="slides/slide43.xml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4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3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6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-bold.fntdata"/><Relationship Id="rId15" Type="http://schemas.openxmlformats.org/officeDocument/2006/relationships/slide" Target="slides/slide8.xml"/><Relationship Id="rId59" Type="http://schemas.openxmlformats.org/officeDocument/2006/relationships/font" Target="fonts/PoppinsLight-regular.fntdata"/><Relationship Id="rId14" Type="http://schemas.openxmlformats.org/officeDocument/2006/relationships/slide" Target="slides/slide7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jpg"/><Relationship Id="rId5" Type="http://schemas.openxmlformats.org/officeDocument/2006/relationships/image" Target="../media/image11.png"/><Relationship Id="rId6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9.jpg"/><Relationship Id="rId5" Type="http://schemas.openxmlformats.org/officeDocument/2006/relationships/image" Target="../media/image17.jpg"/><Relationship Id="rId6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6.jpg"/><Relationship Id="rId5" Type="http://schemas.openxmlformats.org/officeDocument/2006/relationships/image" Target="../media/image43.png"/><Relationship Id="rId6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5.jp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jaquesantunes@codificaedu.com.b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39.jpg"/><Relationship Id="rId6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30.jpg"/><Relationship Id="rId6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27.jpg"/><Relationship Id="rId6" Type="http://schemas.openxmlformats.org/officeDocument/2006/relationships/image" Target="../media/image42.png"/><Relationship Id="rId7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5208975" y="-2975"/>
            <a:ext cx="3940975" cy="5164325"/>
          </a:xfrm>
          <a:custGeom>
            <a:rect b="b" l="l" r="r" t="t"/>
            <a:pathLst>
              <a:path extrusionOk="0" h="206573" w="157639">
                <a:moveTo>
                  <a:pt x="76558" y="0"/>
                </a:moveTo>
                <a:lnTo>
                  <a:pt x="0" y="206097"/>
                </a:lnTo>
                <a:lnTo>
                  <a:pt x="157639" y="206573"/>
                </a:lnTo>
                <a:lnTo>
                  <a:pt x="157639" y="0"/>
                </a:lnTo>
                <a:close/>
              </a:path>
            </a:pathLst>
          </a:custGeom>
          <a:solidFill>
            <a:srgbClr val="150057"/>
          </a:solidFill>
          <a:ln>
            <a:noFill/>
          </a:ln>
        </p:spPr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8650" y="2132300"/>
            <a:ext cx="2430450" cy="4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/>
          <p:nvPr/>
        </p:nvSpPr>
        <p:spPr>
          <a:xfrm>
            <a:off x="5964313" y="321450"/>
            <a:ext cx="2430300" cy="4500600"/>
          </a:xfrm>
          <a:prstGeom prst="parallelogram">
            <a:avLst>
              <a:gd fmla="val 68852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878775" y="2642825"/>
            <a:ext cx="475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Formação Desenvolvedor Full Stack Júnior</a:t>
            </a:r>
            <a:endParaRPr b="0" i="0" sz="1600" u="none" cap="none" strike="noStrike">
              <a:solidFill>
                <a:srgbClr val="000000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450150" y="269850"/>
            <a:ext cx="8243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Máquina de Pascal: 1642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73" name="Google Shape;1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761100" y="1041475"/>
            <a:ext cx="76218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Construída pelo filósofo e matemático francês Blaise Pascal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Baseada em engrenagens e acionado por manivelas 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Capaz de realizar cálculos de soma e subtração com até 8 dígitos 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Não obteve sucesso comercial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207" y="2359100"/>
            <a:ext cx="2924575" cy="18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110" y="2608663"/>
            <a:ext cx="3374289" cy="15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45015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Máquina Diferencial: 1820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83" name="Google Shape;18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>
            <p:ph idx="1" type="body"/>
          </p:nvPr>
        </p:nvSpPr>
        <p:spPr>
          <a:xfrm>
            <a:off x="761100" y="1042525"/>
            <a:ext cx="76218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Projetada por Charles Babbage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Primeiro computador mecânico programável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Projeto teve um alto investimento do governo até ser cancelado após 19 anos pela implementação insatisfatória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4225" y="2106963"/>
            <a:ext cx="229552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45015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Máquina Analítica: 1833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92" name="Google Shape;1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>
            <p:ph idx="1" type="body"/>
          </p:nvPr>
        </p:nvSpPr>
        <p:spPr>
          <a:xfrm>
            <a:off x="761100" y="1077150"/>
            <a:ext cx="76218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Projetada por Charles Babbage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Capaz de fazer contas simultaneamente com diversos parâmetros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Capaz de armazenar 1000 números de até 40 dígitos 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Fazia as 4 operações fundamentais, comparações, raíz quadrada e era possível impor condições e repetições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Outro grande projeto que não logrou êxito, pois não encontrou financiamento 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4375" y="2574700"/>
            <a:ext cx="2995250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54030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 Domínio da eletricidade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682250" y="1134800"/>
            <a:ext cx="76218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Dispositivos como o Relé, que através de um eletro-imã são capazes de agir como um interruptor em circuitos elétricos, permitiram o surgimento de diversas ferramentas elétricas e eletromecânicas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6875" y="2024750"/>
            <a:ext cx="3512550" cy="26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45015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Lógica Booleana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808475" y="1054475"/>
            <a:ext cx="76218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George Boole, baseado nos projetos de Babbage, em 1854, desenvolveu a </a:t>
            </a:r>
            <a:r>
              <a:rPr b="1"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álgebra booleana. </a:t>
            </a: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Este paradigma matemático, deu ênfase a notação binária ao invés da tradicional decimal, entretanto esse conceito foi por muito tempo esquecido.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Na lógica de Boole existem apenas três operadores: E, OU e Não, onde as três são as únicas operações necessárias para efetuar comparações ou as 4 operações fundamentais.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3975" y="2841976"/>
            <a:ext cx="2176050" cy="21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45015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Z2 - 1939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761100" y="1100350"/>
            <a:ext cx="76218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Inventado pelo alemão Konrad Zuse 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Um computador eletromecânico com 600 relés e que funcionava com a lógica binária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Com mais de 300 quilogramas e consumindo + de 1000 watts era capaz de fazer uma soma por segundo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2774" y="2429075"/>
            <a:ext cx="3338450" cy="25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45015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Z3 - 1941 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28" name="Google Shape;2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761100" y="1100350"/>
            <a:ext cx="76218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Considerado um marco da geração zero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Um computador eletromecânico com 2000 relés, pesando 1 tonelada, consumindo + de 4000 watts e era capaz de fazer também apenas 1 soma por segundo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Seu diferencial estava em que era o primeiro computador digital totalmente programável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3590" y="2624200"/>
            <a:ext cx="2696826" cy="20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45015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WWII - Bomba - 1940  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761100" y="1123325"/>
            <a:ext cx="76218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Inventada por Alan Turing com o objetivo de decifrar as mensagens enviadas através de telégrafos e criptografadas pelo enigma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Capaz de testar uma quantidade enorme de combinações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Bem-sucedida e em 1941 uma grande parte das mensagens havia sido descriptografada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7775" y="2516200"/>
            <a:ext cx="2267300" cy="22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3369" y="2516200"/>
            <a:ext cx="2126116" cy="18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45015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WWII - Colossus - 1943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47" name="Google Shape;2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761100" y="1134800"/>
            <a:ext cx="76218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Nasce de um projeto britânico sob a liderança de Alan Turing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Com o objetivo de decifrar as mensagens da alta cúpula alemã durante a segunda guerra mundial 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Construído através da válvula termiônica, utilizada nos rádios e que permitiam um controle mais fino da passagem de corrente elétrica.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100" y="2463275"/>
            <a:ext cx="3702736" cy="24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2801" y="2516500"/>
            <a:ext cx="2135474" cy="236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45015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WWII - Colossus Mark 2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761100" y="1088875"/>
            <a:ext cx="76218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A segunda versão do Colossus foi construída por Tommy Flowers e era 5x mais rápida e ficou pronta para ser utilizada já no dia desembarque em Normandia, sendo considerado essencial para o fim do conflito. Tendo as seguintes características: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○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Possuía 2.400 válvulas</a:t>
            </a:r>
            <a:endParaRPr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○"/>
            </a:pPr>
            <a:r>
              <a:rPr lang="pt-BR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esava 5 toneladas</a:t>
            </a:r>
            <a:endParaRPr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○"/>
            </a:pPr>
            <a:r>
              <a:rPr lang="pt-BR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Com</a:t>
            </a: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 7</a:t>
            </a:r>
            <a:r>
              <a:rPr lang="pt-BR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 quilômetros</a:t>
            </a: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pt-BR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fiação elétrica</a:t>
            </a:r>
            <a:endParaRPr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○"/>
            </a:pPr>
            <a:r>
              <a:rPr lang="pt-BR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ua entrada de dados era uma fita de papel perfurado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8050" y="2977800"/>
            <a:ext cx="2607899" cy="19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0057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6"/>
          <p:cNvSpPr txBox="1"/>
          <p:nvPr>
            <p:ph type="title"/>
          </p:nvPr>
        </p:nvSpPr>
        <p:spPr>
          <a:xfrm>
            <a:off x="509725" y="249050"/>
            <a:ext cx="81303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Prof. Jaques Antunes</a:t>
            </a:r>
            <a:endParaRPr b="1" sz="3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Analista e Desenvolvedor de Sistemas</a:t>
            </a:r>
            <a:r>
              <a:rPr lang="pt-BR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Centro Universitário Ritter dos Reis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Mestrando em Engenharia da Computação </a:t>
            </a: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- Universidade Federal do Rio Grande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"/>
              <a:buChar char="●"/>
            </a:pPr>
            <a:r>
              <a:rPr b="1" lang="pt-BR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Coordenador Pedagógico </a:t>
            </a:r>
            <a:r>
              <a:rPr lang="pt-BR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Codifica Edu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"/>
              <a:buChar char="●"/>
            </a:pPr>
            <a:r>
              <a:rPr b="1" lang="pt-BR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Líder Técnico de Desenvolvimento de Software </a:t>
            </a:r>
            <a:r>
              <a:rPr lang="pt-BR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Trindtech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"/>
              <a:buChar char="●"/>
            </a:pPr>
            <a:r>
              <a:rPr b="1" lang="pt-BR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Desenvolvedor de Software Web  e Mobile</a:t>
            </a:r>
            <a:endParaRPr b="1"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800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jaquesantunes@codificaedu.com.br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www.linkedin.com/in/jaques-antunes/</a:t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" name="Google Shape;109;p26"/>
          <p:cNvSpPr/>
          <p:nvPr/>
        </p:nvSpPr>
        <p:spPr>
          <a:xfrm rot="-5399734">
            <a:off x="5588413" y="1784746"/>
            <a:ext cx="3875100" cy="35388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599050" y="735425"/>
            <a:ext cx="81849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Primeiro computador de uso geral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Construído com o intuito de realizar cálculos de artilharia 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Programado por seis mulheres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Foi considerado uma falha, pois ficou pronto após a segunda guerra mundial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Acionamento: motor equivalente a dois potentes motores de carros de quatro cilindros, enquanto um enorme ventilador refrigerava o calor produzido pelas válvulas.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Consumo: 150 kW ao produzir o calor equivalente a 50 aquecedores domésticos.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Arquitetura do ENIAC: composta de 20 registradores (cada um capaz de armazenar um número decimal de 10 dígitos)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Programação: através de fios e pinos (como painel telefônico, usando 6.000 chaves). 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Executava 5000 adições/subtrações ou 300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multiplicações por segundo.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Para programar demorava 1 ou 2 dias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Grande limitação: capacidade de armazenamento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44"/>
          <p:cNvSpPr txBox="1"/>
          <p:nvPr>
            <p:ph type="title"/>
          </p:nvPr>
        </p:nvSpPr>
        <p:spPr>
          <a:xfrm>
            <a:off x="569650" y="107525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ENIAC 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450150" y="24525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ENIAC 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648" y="1128225"/>
            <a:ext cx="3792901" cy="25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4475" y="1128225"/>
            <a:ext cx="3472375" cy="256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45015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John Von Neumann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83" name="Google Shape;2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450150" y="987900"/>
            <a:ext cx="82437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Consultor do Projeto ENIAC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Criou o conceito de “programa armazenado”.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Criou o conceito de operações com número binário.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Desenvolveu a lógica dos circuitos.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Denominação atual da máquina proposta – Máquina de Von Neumann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6213" y="2402913"/>
            <a:ext cx="1991574" cy="249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450150" y="987900"/>
            <a:ext cx="83340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E/S: </a:t>
            </a: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controla a entrada de dados provenientes do mundo exterior, assim como sua saída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Barramentos: </a:t>
            </a: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vias que permitem a comunicação de dados entre os componentes internos</a:t>
            </a:r>
            <a:endParaRPr b="1"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Unidade de Controle: </a:t>
            </a: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responsável pela coordenação das operações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Unidade Lógica Aritmética: </a:t>
            </a: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responsável por executar operações lógicas e matemáticas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Acumulador: </a:t>
            </a: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pequeno registrador 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Memória: </a:t>
            </a: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responsável por armazenar tanto dados, quanto instruções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47"/>
          <p:cNvSpPr txBox="1"/>
          <p:nvPr>
            <p:ph type="title"/>
          </p:nvPr>
        </p:nvSpPr>
        <p:spPr>
          <a:xfrm>
            <a:off x="45015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Arquitetura de John Von Neumann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3125" y="2526925"/>
            <a:ext cx="3857751" cy="231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450150" y="987900"/>
            <a:ext cx="83340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Inventado por três colaboradores da Bell Labs (Graham Bell - Inventor do telefone) em 1947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Tendo função semelhante aos relés e válvulas, porém, sendo muito menor e mais resistente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48"/>
          <p:cNvSpPr txBox="1"/>
          <p:nvPr>
            <p:ph type="title"/>
          </p:nvPr>
        </p:nvSpPr>
        <p:spPr>
          <a:xfrm>
            <a:off x="450150" y="3600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Transístor 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02" name="Google Shape;3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7100" y="2383425"/>
            <a:ext cx="2032850" cy="20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7725" y="2266712"/>
            <a:ext cx="2266276" cy="22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275" y="2347138"/>
            <a:ext cx="3473049" cy="210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idx="1" type="body"/>
          </p:nvPr>
        </p:nvSpPr>
        <p:spPr>
          <a:xfrm>
            <a:off x="405000" y="991050"/>
            <a:ext cx="8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Primeiro computador transistorizado. 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Também produzido na Bell Labs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Intuito conceitual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Capaz de fazer um milhão de operações lógicas por segundo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Cabia dentro de um armário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49"/>
          <p:cNvSpPr txBox="1"/>
          <p:nvPr>
            <p:ph type="title"/>
          </p:nvPr>
        </p:nvSpPr>
        <p:spPr>
          <a:xfrm>
            <a:off x="450150" y="264975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TRADIC - 1954	 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13" name="Google Shape;31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2138" y="2224725"/>
            <a:ext cx="2139718" cy="270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idx="1" type="body"/>
          </p:nvPr>
        </p:nvSpPr>
        <p:spPr>
          <a:xfrm>
            <a:off x="405000" y="991050"/>
            <a:ext cx="8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Conhecidos como Chips ou Micro-Chips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Composto por capa de proteção, cristal de silício e terminais de contato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Extremamente pequeno e poderoso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Permitiu a miniaturização dos computadores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50"/>
          <p:cNvSpPr txBox="1"/>
          <p:nvPr>
            <p:ph type="title"/>
          </p:nvPr>
        </p:nvSpPr>
        <p:spPr>
          <a:xfrm>
            <a:off x="450150" y="264975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Circuitos Integrados	 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22" name="Google Shape;3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8775" y="2107288"/>
            <a:ext cx="2712150" cy="27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7850" y="2224725"/>
            <a:ext cx="2843489" cy="27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idx="4294967295" type="body"/>
          </p:nvPr>
        </p:nvSpPr>
        <p:spPr>
          <a:xfrm>
            <a:off x="405000" y="991050"/>
            <a:ext cx="8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Como funcionam as memórias do computador?</a:t>
            </a:r>
            <a:endParaRPr sz="30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32" name="Google Shape;33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864878"/>
            <a:ext cx="747049" cy="129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405000" y="991050"/>
            <a:ext cx="8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Random Access Memory (Memória de Acesso Aleatório)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Uma memória de curta duração e volátil, onde a partir do momento em que é desenergizada, os dados desaparecem.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Memória de trabalho do computador 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52"/>
          <p:cNvSpPr txBox="1"/>
          <p:nvPr>
            <p:ph type="title"/>
          </p:nvPr>
        </p:nvSpPr>
        <p:spPr>
          <a:xfrm>
            <a:off x="450150" y="264975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Memória RAM	 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39" name="Google Shape;33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4350" y="2480638"/>
            <a:ext cx="2921550" cy="19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2"/>
          <p:cNvSpPr txBox="1"/>
          <p:nvPr/>
        </p:nvSpPr>
        <p:spPr>
          <a:xfrm>
            <a:off x="3341800" y="3498900"/>
            <a:ext cx="206700" cy="1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1441" y="2387775"/>
            <a:ext cx="3483156" cy="23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idx="1" type="body"/>
          </p:nvPr>
        </p:nvSpPr>
        <p:spPr>
          <a:xfrm>
            <a:off x="405000" y="991050"/>
            <a:ext cx="8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Memórias persistente ou secundárias, capazes de armazenar os dados por um longo período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53"/>
          <p:cNvSpPr txBox="1"/>
          <p:nvPr>
            <p:ph type="title"/>
          </p:nvPr>
        </p:nvSpPr>
        <p:spPr>
          <a:xfrm>
            <a:off x="450150" y="2535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HD/SSD	 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950" y="2126550"/>
            <a:ext cx="2759425" cy="24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5574" y="2126550"/>
            <a:ext cx="2139283" cy="24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09050" y="2747308"/>
            <a:ext cx="2984801" cy="10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0057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ctrTitle"/>
          </p:nvPr>
        </p:nvSpPr>
        <p:spPr>
          <a:xfrm>
            <a:off x="263400" y="4002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Codifica</a:t>
            </a:r>
            <a:endParaRPr b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311700" y="15886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6"/>
              <a:buNone/>
            </a:pPr>
            <a:r>
              <a:rPr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Especialistas em Educação, tecnologia, inovação e pensamento computacional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604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165975" y="177550"/>
            <a:ext cx="8589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idx="1" type="body"/>
          </p:nvPr>
        </p:nvSpPr>
        <p:spPr>
          <a:xfrm>
            <a:off x="405000" y="991050"/>
            <a:ext cx="8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São memórias mais rápida que as convencionais, entretanto, sua capacidade de armazenamento é baixíssima. Elas se encontram dentro do processador para acesso rápido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54"/>
          <p:cNvSpPr txBox="1"/>
          <p:nvPr>
            <p:ph type="title"/>
          </p:nvPr>
        </p:nvSpPr>
        <p:spPr>
          <a:xfrm>
            <a:off x="450150" y="253500"/>
            <a:ext cx="824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Cache e Registradores	 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61" name="Google Shape;36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3713" y="2126550"/>
            <a:ext cx="4256569" cy="27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>
            <p:ph idx="4294967295" type="body"/>
          </p:nvPr>
        </p:nvSpPr>
        <p:spPr>
          <a:xfrm>
            <a:off x="405000" y="991050"/>
            <a:ext cx="8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Como o computador representa as informações do mundo real?</a:t>
            </a:r>
            <a:endParaRPr sz="30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70" name="Google Shape;37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864878"/>
            <a:ext cx="747049" cy="129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 rotWithShape="1">
          <a:blip r:embed="rId5">
            <a:alphaModFix/>
          </a:blip>
          <a:srcRect b="0" l="0" r="59753" t="0"/>
          <a:stretch/>
        </p:blipFill>
        <p:spPr>
          <a:xfrm>
            <a:off x="3525450" y="504825"/>
            <a:ext cx="2093101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7"/>
          <p:cNvPicPr preferRelativeResize="0"/>
          <p:nvPr/>
        </p:nvPicPr>
        <p:blipFill rotWithShape="1">
          <a:blip r:embed="rId5">
            <a:alphaModFix/>
          </a:blip>
          <a:srcRect b="0" l="39362" r="0" t="0"/>
          <a:stretch/>
        </p:blipFill>
        <p:spPr>
          <a:xfrm>
            <a:off x="2995263" y="504825"/>
            <a:ext cx="315347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8"/>
          <p:cNvSpPr txBox="1"/>
          <p:nvPr/>
        </p:nvSpPr>
        <p:spPr>
          <a:xfrm>
            <a:off x="3055500" y="1370200"/>
            <a:ext cx="3033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100    10       1</a:t>
            </a:r>
            <a:endParaRPr b="0" i="0" sz="3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pt-BR" sz="10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1 2 3</a:t>
            </a:r>
            <a:endParaRPr b="0" i="0" sz="10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055500" y="3608025"/>
            <a:ext cx="303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100 x 1  +  10 x 2  +  1 x 3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9"/>
          <p:cNvSpPr txBox="1"/>
          <p:nvPr/>
        </p:nvSpPr>
        <p:spPr>
          <a:xfrm>
            <a:off x="3026700" y="1898100"/>
            <a:ext cx="3090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4        2        1</a:t>
            </a:r>
            <a:endParaRPr b="0" i="0" sz="3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pt-BR" sz="10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0 0 0</a:t>
            </a:r>
            <a:endParaRPr b="0" i="0" sz="10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 txBox="1"/>
          <p:nvPr/>
        </p:nvSpPr>
        <p:spPr>
          <a:xfrm>
            <a:off x="-25" y="1370200"/>
            <a:ext cx="914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256   128    64     32	 16	  8	       4	   2	   1 </a:t>
            </a:r>
            <a:endParaRPr b="0" i="0" sz="3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pt-BR" sz="9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1 0 1 1 1 0 0 0 0</a:t>
            </a:r>
            <a:endParaRPr b="0" i="0" sz="9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0"/>
          <p:cNvSpPr txBox="1"/>
          <p:nvPr/>
        </p:nvSpPr>
        <p:spPr>
          <a:xfrm>
            <a:off x="2185025" y="3402100"/>
            <a:ext cx="477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256 x 1  +  64 x 2  +  32 x 1 + 16 x 1 = ?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p60"/>
          <p:cNvCxnSpPr/>
          <p:nvPr/>
        </p:nvCxnSpPr>
        <p:spPr>
          <a:xfrm flipH="1" rot="10800000">
            <a:off x="7553450" y="3171950"/>
            <a:ext cx="585300" cy="9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9" name="Google Shape;409;p60"/>
          <p:cNvSpPr txBox="1"/>
          <p:nvPr/>
        </p:nvSpPr>
        <p:spPr>
          <a:xfrm>
            <a:off x="5614000" y="4227725"/>
            <a:ext cx="23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Bit menos significativo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60"/>
          <p:cNvCxnSpPr/>
          <p:nvPr/>
        </p:nvCxnSpPr>
        <p:spPr>
          <a:xfrm rot="10800000">
            <a:off x="843275" y="3402125"/>
            <a:ext cx="168900" cy="8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1" name="Google Shape;411;p60"/>
          <p:cNvSpPr txBox="1"/>
          <p:nvPr/>
        </p:nvSpPr>
        <p:spPr>
          <a:xfrm>
            <a:off x="360000" y="4426025"/>
            <a:ext cx="23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Bit mais significativo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8" name="Google Shape;418;p61"/>
          <p:cNvGraphicFramePr/>
          <p:nvPr/>
        </p:nvGraphicFramePr>
        <p:xfrm>
          <a:off x="5008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{0B40794D-198A-4091-8B91-E66876ECEE81}</a:tableStyleId>
              </a:tblPr>
              <a:tblGrid>
                <a:gridCol w="2070800"/>
                <a:gridCol w="2070800"/>
                <a:gridCol w="2070800"/>
                <a:gridCol w="2070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Bytes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 Bits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Kilobyte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KB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1024 B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2¹º = 1.024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Megabyte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MB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1024 KB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2²º = 1.048.176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Gigabyte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GB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1024 MB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2³º = 1.073.741.824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Terabyte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TB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1024 GB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2⁴º = .099.511.627.776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9" name="Google Shape;419;p61"/>
          <p:cNvSpPr txBox="1"/>
          <p:nvPr/>
        </p:nvSpPr>
        <p:spPr>
          <a:xfrm>
            <a:off x="1573350" y="360000"/>
            <a:ext cx="59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Tabela de Unidades</a:t>
            </a:r>
            <a:endParaRPr b="1" i="0" sz="18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idx="4294967295" type="body"/>
          </p:nvPr>
        </p:nvSpPr>
        <p:spPr>
          <a:xfrm>
            <a:off x="405000" y="991050"/>
            <a:ext cx="8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Como o computador representa as letras e símbolos?</a:t>
            </a:r>
            <a:endParaRPr sz="30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426" name="Google Shape;42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864878"/>
            <a:ext cx="747049" cy="129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657350"/>
            <a:ext cx="86868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61"/>
            <a:ext cx="9144000" cy="51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/>
          <p:nvPr/>
        </p:nvSpPr>
        <p:spPr>
          <a:xfrm>
            <a:off x="165975" y="177550"/>
            <a:ext cx="8589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Poppins Light"/>
                <a:ea typeface="Poppins Light"/>
                <a:cs typeface="Poppins Light"/>
                <a:sym typeface="Poppins Light"/>
              </a:rPr>
              <a:t>Unicode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41" name="Google Shape;441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3175" y="1423975"/>
            <a:ext cx="40576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idx="4294967295" type="body"/>
          </p:nvPr>
        </p:nvSpPr>
        <p:spPr>
          <a:xfrm>
            <a:off x="405000" y="991050"/>
            <a:ext cx="833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Como o computador representa as cores?</a:t>
            </a:r>
            <a:endParaRPr sz="30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448" name="Google Shape;44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864878"/>
            <a:ext cx="747049" cy="129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Poppins Light"/>
                <a:ea typeface="Poppins Light"/>
                <a:cs typeface="Poppins Light"/>
                <a:sym typeface="Poppins Light"/>
              </a:rPr>
              <a:t>RGB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56" name="Google Shape;45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7175" y="1401050"/>
            <a:ext cx="183832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531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0425" y="2385600"/>
            <a:ext cx="2143148" cy="3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32" name="Google Shape;132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3" name="Google Shape;1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7" y="0"/>
            <a:ext cx="9115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/>
          <p:nvPr/>
        </p:nvSpPr>
        <p:spPr>
          <a:xfrm>
            <a:off x="165975" y="177550"/>
            <a:ext cx="8589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0057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571500" y="1525050"/>
            <a:ext cx="50355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Documento de Orientação Geral</a:t>
            </a:r>
            <a:endParaRPr b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0"/>
          <p:cNvSpPr/>
          <p:nvPr/>
        </p:nvSpPr>
        <p:spPr>
          <a:xfrm>
            <a:off x="5964328" y="321450"/>
            <a:ext cx="3056400" cy="4500600"/>
          </a:xfrm>
          <a:prstGeom prst="mathEqual">
            <a:avLst>
              <a:gd fmla="val 23520" name="adj1"/>
              <a:gd fmla="val 1176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type="title"/>
          </p:nvPr>
        </p:nvSpPr>
        <p:spPr>
          <a:xfrm>
            <a:off x="540300" y="367100"/>
            <a:ext cx="814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Do ENIAC à IA: um olhar retrospectivo sobre a história dos computadores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47" name="Google Shape;1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682250" y="1664250"/>
            <a:ext cx="76218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“O progresso tecnológico é como uma escalada íngreme: enquanto olhamos para trás, percebemos quão longe chegamos, mas quando olhamos para cima, percebemos quão longe ainda podemos ir.” - IA Generativa de Texto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450150" y="106275"/>
            <a:ext cx="82437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 que é um computador? 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55" name="Google Shape;1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200" y="1642950"/>
            <a:ext cx="2908999" cy="22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1775" y="1430500"/>
            <a:ext cx="2622026" cy="262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450150" y="360000"/>
            <a:ext cx="82437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E42C5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ÁBACO CHINÊS: da Pré-história até os dias atuais</a:t>
            </a:r>
            <a:endParaRPr sz="3000">
              <a:solidFill>
                <a:srgbClr val="E42C5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64" name="Google Shape;1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975" y="4933728"/>
            <a:ext cx="747049" cy="12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>
            <p:ph idx="1" type="body"/>
          </p:nvPr>
        </p:nvSpPr>
        <p:spPr>
          <a:xfrm>
            <a:off x="761100" y="1525725"/>
            <a:ext cx="76218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Estima-se que seu desenvolvimento tenha ocorrido entre 3.000 e 2.000 A.C.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Praticamente todas as civilizações produziram uma espécie de Ábaco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57"/>
              </a:buClr>
              <a:buSzPts val="1400"/>
              <a:buFont typeface="Montserrat"/>
              <a:buChar char="●"/>
            </a:pPr>
            <a:r>
              <a:rPr lang="pt-BR" sz="1400">
                <a:solidFill>
                  <a:srgbClr val="150057"/>
                </a:solidFill>
                <a:latin typeface="Montserrat"/>
                <a:ea typeface="Montserrat"/>
                <a:cs typeface="Montserrat"/>
                <a:sym typeface="Montserrat"/>
              </a:rPr>
              <a:t>Bastante útil para SOMA e SUBTRAÇÃO, que eram os cálculos mais frequentes na época, mas capaz de realizar as quatro operações fundamentais</a:t>
            </a:r>
            <a:endParaRPr sz="1400">
              <a:solidFill>
                <a:srgbClr val="1500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3"/>
          <p:cNvPicPr preferRelativeResize="0"/>
          <p:nvPr/>
        </p:nvPicPr>
        <p:blipFill rotWithShape="1">
          <a:blip r:embed="rId4">
            <a:alphaModFix/>
          </a:blip>
          <a:srcRect b="11754" l="0" r="0" t="0"/>
          <a:stretch/>
        </p:blipFill>
        <p:spPr>
          <a:xfrm>
            <a:off x="2996050" y="2758925"/>
            <a:ext cx="3151898" cy="196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6850" y="4783500"/>
            <a:ext cx="856175" cy="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